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72" r:id="rId1"/>
    <p:sldMasterId id="2147483684" r:id="rId2"/>
    <p:sldMasterId id="2147483708" r:id="rId3"/>
  </p:sldMasterIdLst>
  <p:sldIdLst>
    <p:sldId id="290" r:id="rId4"/>
    <p:sldId id="298" r:id="rId5"/>
    <p:sldId id="258" r:id="rId6"/>
    <p:sldId id="301" r:id="rId7"/>
    <p:sldId id="302" r:id="rId8"/>
    <p:sldId id="299" r:id="rId9"/>
    <p:sldId id="300" r:id="rId10"/>
    <p:sldId id="303" r:id="rId11"/>
  </p:sldIdLst>
  <p:sldSz cx="12192000" cy="6858000"/>
  <p:notesSz cx="6858000" cy="9144000"/>
  <p:embeddedFontLst>
    <p:embeddedFont>
      <p:font typeface="AR BERKLEY" panose="020B0604020202020204" charset="0"/>
      <p:regular r:id="rId12"/>
    </p:embeddedFont>
    <p:embeddedFont>
      <p:font typeface="Arial Narrow" panose="020B0606020202030204" pitchFamily="34" charset="0"/>
      <p:regular r:id="rId13"/>
      <p:bold r:id="rId14"/>
      <p:italic r:id="rId15"/>
      <p:boldItalic r:id="rId16"/>
    </p:embeddedFont>
    <p:embeddedFont>
      <p:font typeface="Calibri" panose="020F0502020204030204" pitchFamily="34" charset="0"/>
      <p:regular r:id="rId17"/>
      <p:bold r:id="rId18"/>
      <p:italic r:id="rId19"/>
      <p:boldItalic r:id="rId20"/>
    </p:embeddedFont>
    <p:embeddedFont>
      <p:font typeface="Calibri Light" panose="020F0302020204030204" pitchFamily="34" charset="0"/>
      <p:regular r:id="rId21"/>
      <p:italic r:id="rId22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106" d="100"/>
          <a:sy n="106" d="100"/>
        </p:scale>
        <p:origin x="228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26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font" Target="fonts/font10.fntdata"/><Relationship Id="rId7" Type="http://schemas.openxmlformats.org/officeDocument/2006/relationships/slide" Target="slides/slide4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5.fntdata"/><Relationship Id="rId20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font" Target="fonts/font4.fntdata"/><Relationship Id="rId23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font" Target="fonts/font8.fntdata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font" Target="fonts/font3.fntdata"/><Relationship Id="rId22" Type="http://schemas.openxmlformats.org/officeDocument/2006/relationships/font" Target="fonts/font11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11/10/2022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0093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11/10/2022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976121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11/10/2022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302717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11/10/2022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04916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11/10/2022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862868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11/10/2022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813169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11/10/2022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156356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11/10/2022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814125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11/10/2022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528148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11/10/2022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878029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11/10/2022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34883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11/10/2022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38496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11/10/2022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65835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11/10/2022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271011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11/10/2022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98331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11/10/2022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762844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11/10/2022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392420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11/10/2022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59544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11/10/2022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128085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11/10/2022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815818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11/10/2022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76688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11/10/2022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340121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11/10/2022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796071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11/10/2022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724436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11/10/2022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786427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11/10/2022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912773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11/10/2022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88210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11/10/2022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27989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11/10/2022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124784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11/10/2022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694668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11/10/2022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922856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11/10/2022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55285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11/10/2022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011962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9514A9-84D4-4FB1-908B-04E68570963E}" type="datetimeFigureOut">
              <a:rPr lang="en-US" smtClean="0"/>
              <a:t>11/10/2022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  <p:pic>
        <p:nvPicPr>
          <p:cNvPr id="1026" name="Picture 2" descr="Image result for mountain in galilee">
            <a:extLst>
              <a:ext uri="{FF2B5EF4-FFF2-40B4-BE49-F238E27FC236}">
                <a16:creationId xmlns:a16="http://schemas.microsoft.com/office/drawing/2014/main" id="{6416086E-1E13-4587-A2D1-526A8B525A5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1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13" r="6013"/>
          <a:stretch/>
        </p:blipFill>
        <p:spPr bwMode="auto">
          <a:xfrm>
            <a:off x="0" y="0"/>
            <a:ext cx="12192000" cy="69166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77937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9514A9-84D4-4FB1-908B-04E68570963E}" type="datetimeFigureOut">
              <a:rPr lang="en-US" smtClean="0"/>
              <a:t>11/10/2022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083A7523-CFB5-4E5A-9F7B-9A4163E0AD11}"/>
              </a:ext>
            </a:extLst>
          </p:cNvPr>
          <p:cNvCxnSpPr/>
          <p:nvPr userDrawn="1"/>
        </p:nvCxnSpPr>
        <p:spPr>
          <a:xfrm>
            <a:off x="838200" y="365127"/>
            <a:ext cx="0" cy="5811837"/>
          </a:xfrm>
          <a:prstGeom prst="straightConnector1">
            <a:avLst/>
          </a:prstGeom>
          <a:ln w="571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6BD1D23F-B745-47A7-BE74-8AED7AA2357F}"/>
              </a:ext>
            </a:extLst>
          </p:cNvPr>
          <p:cNvCxnSpPr/>
          <p:nvPr userDrawn="1"/>
        </p:nvCxnSpPr>
        <p:spPr>
          <a:xfrm>
            <a:off x="838199" y="365126"/>
            <a:ext cx="10672099" cy="0"/>
          </a:xfrm>
          <a:prstGeom prst="straightConnector1">
            <a:avLst/>
          </a:prstGeom>
          <a:ln w="571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Image result for mountain in galilee">
            <a:extLst>
              <a:ext uri="{FF2B5EF4-FFF2-40B4-BE49-F238E27FC236}">
                <a16:creationId xmlns:a16="http://schemas.microsoft.com/office/drawing/2014/main" id="{6416086E-1E13-4587-A2D1-526A8B525A5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13" r="6013"/>
          <a:stretch/>
        </p:blipFill>
        <p:spPr bwMode="auto">
          <a:xfrm>
            <a:off x="838198" y="353044"/>
            <a:ext cx="2308125" cy="1309426"/>
          </a:xfrm>
          <a:prstGeom prst="rect">
            <a:avLst/>
          </a:prstGeom>
          <a:ln w="38100" cap="sq">
            <a:solidFill>
              <a:srgbClr val="0070C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52341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9514A9-84D4-4FB1-908B-04E68570963E}" type="datetimeFigureOut">
              <a:rPr lang="en-US" smtClean="0"/>
              <a:t>11/10/2022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8F99A1E0-D0EC-3EFF-64B1-FD81CA9A0508}"/>
              </a:ext>
            </a:extLst>
          </p:cNvPr>
          <p:cNvCxnSpPr/>
          <p:nvPr userDrawn="1"/>
        </p:nvCxnSpPr>
        <p:spPr>
          <a:xfrm>
            <a:off x="838200" y="365127"/>
            <a:ext cx="0" cy="5811837"/>
          </a:xfrm>
          <a:prstGeom prst="straightConnector1">
            <a:avLst/>
          </a:prstGeom>
          <a:ln w="571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AE1DB9B2-4DC5-57FD-2F89-E2E4CAA5FA8B}"/>
              </a:ext>
            </a:extLst>
          </p:cNvPr>
          <p:cNvCxnSpPr/>
          <p:nvPr userDrawn="1"/>
        </p:nvCxnSpPr>
        <p:spPr>
          <a:xfrm>
            <a:off x="838199" y="365126"/>
            <a:ext cx="10672099" cy="0"/>
          </a:xfrm>
          <a:prstGeom prst="straightConnector1">
            <a:avLst/>
          </a:prstGeom>
          <a:ln w="571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2" descr="Image result for mountain in galilee">
            <a:extLst>
              <a:ext uri="{FF2B5EF4-FFF2-40B4-BE49-F238E27FC236}">
                <a16:creationId xmlns:a16="http://schemas.microsoft.com/office/drawing/2014/main" id="{93AD3915-3C12-2FE5-DDB7-A88D07581CE5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13" r="6013"/>
          <a:stretch/>
        </p:blipFill>
        <p:spPr bwMode="auto">
          <a:xfrm>
            <a:off x="838198" y="353044"/>
            <a:ext cx="2308125" cy="1309426"/>
          </a:xfrm>
          <a:prstGeom prst="rect">
            <a:avLst/>
          </a:prstGeom>
          <a:ln w="38100" cap="sq">
            <a:solidFill>
              <a:srgbClr val="0070C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447623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0258658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men in robes&#10;&#10;Description automatically generated with low confidence">
            <a:extLst>
              <a:ext uri="{FF2B5EF4-FFF2-40B4-BE49-F238E27FC236}">
                <a16:creationId xmlns:a16="http://schemas.microsoft.com/office/drawing/2014/main" id="{6E392CE6-B1D8-DEFB-2658-0022A73908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3000"/>
                    </a14:imgEffect>
                    <a14:imgEffect>
                      <a14:brightnessContrast bright="-3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763" y="266562"/>
            <a:ext cx="10917381" cy="616832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AA99CBDC-EC98-50C2-B186-BFED1DE0122C}"/>
              </a:ext>
            </a:extLst>
          </p:cNvPr>
          <p:cNvSpPr/>
          <p:nvPr/>
        </p:nvSpPr>
        <p:spPr>
          <a:xfrm>
            <a:off x="2915489" y="266562"/>
            <a:ext cx="6083928" cy="563231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7200" dirty="0">
                <a:ln w="0"/>
                <a:solidFill>
                  <a:schemeClr val="bg1"/>
                </a:solidFill>
                <a:effectLst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Sermon on the Mount</a:t>
            </a:r>
          </a:p>
          <a:p>
            <a:pPr algn="ctr"/>
            <a:r>
              <a:rPr lang="en-US" sz="7200" dirty="0">
                <a:ln w="0"/>
                <a:solidFill>
                  <a:schemeClr val="bg1"/>
                </a:solidFill>
                <a:effectLst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Matthew 5-7</a:t>
            </a:r>
          </a:p>
          <a:p>
            <a:pPr algn="ctr"/>
            <a:r>
              <a:rPr lang="en-US" sz="7200" dirty="0">
                <a:ln w="0"/>
                <a:solidFill>
                  <a:schemeClr val="bg1"/>
                </a:solidFill>
                <a:effectLst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“Hypocrisy In Giving”</a:t>
            </a:r>
          </a:p>
        </p:txBody>
      </p:sp>
    </p:spTree>
    <p:extLst>
      <p:ext uri="{BB962C8B-B14F-4D97-AF65-F5344CB8AC3E}">
        <p14:creationId xmlns:p14="http://schemas.microsoft.com/office/powerpoint/2010/main" val="8992345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58969E6-725A-4485-A6DE-EDD83833F6AC}"/>
              </a:ext>
            </a:extLst>
          </p:cNvPr>
          <p:cNvSpPr/>
          <p:nvPr/>
        </p:nvSpPr>
        <p:spPr>
          <a:xfrm>
            <a:off x="1267484" y="389093"/>
            <a:ext cx="1608133" cy="118750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Sermon </a:t>
            </a:r>
          </a:p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on</a:t>
            </a:r>
          </a:p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the Mount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9F6173B-D23B-4184-A9CC-114C31693D92}"/>
              </a:ext>
            </a:extLst>
          </p:cNvPr>
          <p:cNvSpPr txBox="1"/>
          <p:nvPr/>
        </p:nvSpPr>
        <p:spPr>
          <a:xfrm>
            <a:off x="3852064" y="807157"/>
            <a:ext cx="6745111" cy="769441"/>
          </a:xfrm>
          <a:prstGeom prst="rect">
            <a:avLst/>
          </a:prstGeom>
          <a:noFill/>
          <a:effectLst>
            <a:outerShdw blurRad="50800" dist="127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4400" u="sng" dirty="0">
                <a:latin typeface="Arial Narrow" panose="020B0606020202030204" pitchFamily="34" charset="0"/>
                <a:cs typeface="Aldhabi" panose="020B0604020202020204" pitchFamily="2" charset="-78"/>
              </a:rPr>
              <a:t>Matthew 6:1-4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043D4B6-B7BA-428F-849B-229CC3FC7333}"/>
              </a:ext>
            </a:extLst>
          </p:cNvPr>
          <p:cNvSpPr txBox="1"/>
          <p:nvPr/>
        </p:nvSpPr>
        <p:spPr>
          <a:xfrm>
            <a:off x="1267484" y="1695484"/>
            <a:ext cx="10257577" cy="43553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sz="3600" b="1" dirty="0"/>
              <a:t>Conduct Of Christians In Giving</a:t>
            </a:r>
          </a:p>
          <a:p>
            <a:pPr>
              <a:lnSpc>
                <a:spcPct val="130000"/>
              </a:lnSpc>
            </a:pPr>
            <a:r>
              <a:rPr lang="en-US" sz="3600" b="1" dirty="0"/>
              <a:t>2 Corinthians 8:-4 “according to their ability…beyond their ability”</a:t>
            </a:r>
          </a:p>
          <a:p>
            <a:pPr>
              <a:lnSpc>
                <a:spcPct val="130000"/>
              </a:lnSpc>
            </a:pPr>
            <a:r>
              <a:rPr lang="en-US" sz="3600" b="1" dirty="0"/>
              <a:t>Romans 12:8 “he who gives, with liberality”</a:t>
            </a:r>
          </a:p>
          <a:p>
            <a:pPr>
              <a:lnSpc>
                <a:spcPct val="130000"/>
              </a:lnSpc>
            </a:pPr>
            <a:r>
              <a:rPr lang="en-US" sz="3600" b="1" dirty="0"/>
              <a:t>2 Corinthians 9:7 “God loves a cheerful giver”</a:t>
            </a:r>
          </a:p>
          <a:p>
            <a:pPr>
              <a:lnSpc>
                <a:spcPct val="130000"/>
              </a:lnSpc>
            </a:pPr>
            <a:r>
              <a:rPr lang="en-US" sz="3600" b="1" dirty="0"/>
              <a:t>GIVING GENEROUSLY</a:t>
            </a:r>
          </a:p>
        </p:txBody>
      </p:sp>
    </p:spTree>
    <p:extLst>
      <p:ext uri="{BB962C8B-B14F-4D97-AF65-F5344CB8AC3E}">
        <p14:creationId xmlns:p14="http://schemas.microsoft.com/office/powerpoint/2010/main" val="3646299283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5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58969E6-725A-4485-A6DE-EDD83833F6AC}"/>
              </a:ext>
            </a:extLst>
          </p:cNvPr>
          <p:cNvSpPr/>
          <p:nvPr/>
        </p:nvSpPr>
        <p:spPr>
          <a:xfrm>
            <a:off x="1267484" y="389093"/>
            <a:ext cx="1608133" cy="118750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Sermon </a:t>
            </a:r>
          </a:p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on</a:t>
            </a:r>
          </a:p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the Mount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9F6173B-D23B-4184-A9CC-114C31693D92}"/>
              </a:ext>
            </a:extLst>
          </p:cNvPr>
          <p:cNvSpPr txBox="1"/>
          <p:nvPr/>
        </p:nvSpPr>
        <p:spPr>
          <a:xfrm>
            <a:off x="3852064" y="807157"/>
            <a:ext cx="6745111" cy="769441"/>
          </a:xfrm>
          <a:prstGeom prst="rect">
            <a:avLst/>
          </a:prstGeom>
          <a:noFill/>
          <a:effectLst>
            <a:outerShdw blurRad="50800" dist="127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4400" u="sng" dirty="0">
                <a:latin typeface="Arial Narrow" panose="020B0606020202030204" pitchFamily="34" charset="0"/>
                <a:cs typeface="Aldhabi" panose="020B0604020202020204" pitchFamily="2" charset="-78"/>
              </a:rPr>
              <a:t>Matthew 6:1-4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043D4B6-B7BA-428F-849B-229CC3FC7333}"/>
              </a:ext>
            </a:extLst>
          </p:cNvPr>
          <p:cNvSpPr txBox="1"/>
          <p:nvPr/>
        </p:nvSpPr>
        <p:spPr>
          <a:xfrm>
            <a:off x="1512293" y="1775780"/>
            <a:ext cx="10257577" cy="4431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500" b="1" u="sng" dirty="0"/>
              <a:t>JESUS ELEVATED 3 CONCEPTS OF </a:t>
            </a:r>
            <a:r>
              <a:rPr lang="en-US" sz="3500" b="1" u="sng"/>
              <a:t>A CHRISTIAN’S </a:t>
            </a:r>
            <a:r>
              <a:rPr lang="en-US" sz="3500" b="1" u="sng" dirty="0"/>
              <a:t>CHARACTER: </a:t>
            </a:r>
          </a:p>
          <a:p>
            <a:r>
              <a:rPr lang="en-US" sz="3500" b="1" dirty="0"/>
              <a:t>	</a:t>
            </a:r>
            <a:r>
              <a:rPr lang="en-US" sz="3600" dirty="0"/>
              <a:t>SPIRITUAL THINKING – NOT TIED TO PHYSICAL 	WORLD</a:t>
            </a:r>
            <a:r>
              <a:rPr lang="el-GR" sz="3600" dirty="0"/>
              <a:t> </a:t>
            </a:r>
            <a:endParaRPr lang="en-US" sz="3600" dirty="0"/>
          </a:p>
          <a:p>
            <a:r>
              <a:rPr lang="en-US" sz="3500" dirty="0"/>
              <a:t>	BREAKING OUR YOKE OF BONDAGE TO THE WORLD 	ITSELF- 1 JOHN 2:15-17</a:t>
            </a:r>
          </a:p>
          <a:p>
            <a:r>
              <a:rPr lang="en-US" sz="3500" dirty="0"/>
              <a:t>	RIGHT RELATIONSHIPS OF GOODNESS TO OTHER- 	MARK 9:50</a:t>
            </a:r>
            <a:endParaRPr lang="en-US" sz="3500" b="1" dirty="0"/>
          </a:p>
        </p:txBody>
      </p:sp>
    </p:spTree>
    <p:extLst>
      <p:ext uri="{BB962C8B-B14F-4D97-AF65-F5344CB8AC3E}">
        <p14:creationId xmlns:p14="http://schemas.microsoft.com/office/powerpoint/2010/main" val="3629437092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5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58969E6-725A-4485-A6DE-EDD83833F6AC}"/>
              </a:ext>
            </a:extLst>
          </p:cNvPr>
          <p:cNvSpPr/>
          <p:nvPr/>
        </p:nvSpPr>
        <p:spPr>
          <a:xfrm>
            <a:off x="1267484" y="389093"/>
            <a:ext cx="1608133" cy="118750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Sermon </a:t>
            </a:r>
          </a:p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on</a:t>
            </a:r>
          </a:p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the Mount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9F6173B-D23B-4184-A9CC-114C31693D92}"/>
              </a:ext>
            </a:extLst>
          </p:cNvPr>
          <p:cNvSpPr txBox="1"/>
          <p:nvPr/>
        </p:nvSpPr>
        <p:spPr>
          <a:xfrm>
            <a:off x="3852064" y="807157"/>
            <a:ext cx="6745111" cy="769441"/>
          </a:xfrm>
          <a:prstGeom prst="rect">
            <a:avLst/>
          </a:prstGeom>
          <a:noFill/>
          <a:effectLst>
            <a:outerShdw blurRad="50800" dist="127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4400" u="sng" dirty="0">
                <a:latin typeface="Arial Narrow" panose="020B0606020202030204" pitchFamily="34" charset="0"/>
                <a:cs typeface="Aldhabi" panose="020B0604020202020204" pitchFamily="2" charset="-78"/>
              </a:rPr>
              <a:t>Matthew 6:1-4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043D4B6-B7BA-428F-849B-229CC3FC7333}"/>
              </a:ext>
            </a:extLst>
          </p:cNvPr>
          <p:cNvSpPr txBox="1"/>
          <p:nvPr/>
        </p:nvSpPr>
        <p:spPr>
          <a:xfrm>
            <a:off x="1521346" y="1676192"/>
            <a:ext cx="10257577" cy="4399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3500" b="1" u="sng" dirty="0"/>
              <a:t>THE MOTIVE AND HEART BEHIND OUR GIVING</a:t>
            </a:r>
            <a:endParaRPr lang="en-US" sz="3500" b="1" dirty="0"/>
          </a:p>
          <a:p>
            <a:pPr lvl="1">
              <a:lnSpc>
                <a:spcPct val="90000"/>
              </a:lnSpc>
            </a:pPr>
            <a:r>
              <a:rPr lang="en-US" sz="3400" dirty="0"/>
              <a:t>“TAKE HEED” (Matthew 6:1</a:t>
            </a:r>
            <a:r>
              <a:rPr lang="en-US" sz="3400" i="1" dirty="0"/>
              <a:t>a</a:t>
            </a:r>
            <a:r>
              <a:rPr lang="en-US" sz="3400" dirty="0"/>
              <a:t>) “</a:t>
            </a:r>
            <a:r>
              <a:rPr lang="en-US" sz="3600" dirty="0"/>
              <a:t> do not do your charitable deeds before men, to be seen by them”</a:t>
            </a:r>
            <a:endParaRPr lang="en-US" sz="3400" dirty="0"/>
          </a:p>
          <a:p>
            <a:pPr lvl="1">
              <a:lnSpc>
                <a:spcPct val="90000"/>
              </a:lnSpc>
            </a:pPr>
            <a:r>
              <a:rPr lang="en-US" sz="3400" dirty="0"/>
              <a:t>What Urgency do we understand by this expression?</a:t>
            </a:r>
          </a:p>
          <a:p>
            <a:pPr lvl="1">
              <a:lnSpc>
                <a:spcPct val="90000"/>
              </a:lnSpc>
            </a:pPr>
            <a:r>
              <a:rPr lang="en-US" sz="3400" dirty="0"/>
              <a:t>Warning Concerning Our Vulnerability</a:t>
            </a:r>
          </a:p>
          <a:p>
            <a:pPr lvl="1">
              <a:lnSpc>
                <a:spcPct val="90000"/>
              </a:lnSpc>
            </a:pPr>
            <a:r>
              <a:rPr lang="en-US" sz="3400" dirty="0"/>
              <a:t>Matthew 16:6; 24:4; Luke 12:15; 21:8</a:t>
            </a:r>
          </a:p>
          <a:p>
            <a:pPr lvl="1">
              <a:lnSpc>
                <a:spcPct val="90000"/>
              </a:lnSpc>
            </a:pPr>
            <a:r>
              <a:rPr lang="en-US" sz="3400" dirty="0"/>
              <a:t>“to hold the mind on a matter, take pains, take heed”</a:t>
            </a:r>
          </a:p>
          <a:p>
            <a:pPr lvl="1">
              <a:lnSpc>
                <a:spcPct val="90000"/>
              </a:lnSpc>
            </a:pPr>
            <a:r>
              <a:rPr lang="en-US" sz="3400" dirty="0"/>
              <a:t>Great care taken so something good does not turn into something evil</a:t>
            </a:r>
          </a:p>
        </p:txBody>
      </p:sp>
    </p:spTree>
    <p:extLst>
      <p:ext uri="{BB962C8B-B14F-4D97-AF65-F5344CB8AC3E}">
        <p14:creationId xmlns:p14="http://schemas.microsoft.com/office/powerpoint/2010/main" val="141607599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58969E6-725A-4485-A6DE-EDD83833F6AC}"/>
              </a:ext>
            </a:extLst>
          </p:cNvPr>
          <p:cNvSpPr/>
          <p:nvPr/>
        </p:nvSpPr>
        <p:spPr>
          <a:xfrm>
            <a:off x="1267484" y="389093"/>
            <a:ext cx="1608133" cy="118750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Sermon </a:t>
            </a:r>
          </a:p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on</a:t>
            </a:r>
          </a:p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the Mount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9F6173B-D23B-4184-A9CC-114C31693D92}"/>
              </a:ext>
            </a:extLst>
          </p:cNvPr>
          <p:cNvSpPr txBox="1"/>
          <p:nvPr/>
        </p:nvSpPr>
        <p:spPr>
          <a:xfrm>
            <a:off x="3852064" y="807157"/>
            <a:ext cx="6745111" cy="769441"/>
          </a:xfrm>
          <a:prstGeom prst="rect">
            <a:avLst/>
          </a:prstGeom>
          <a:noFill/>
          <a:effectLst>
            <a:outerShdw blurRad="50800" dist="127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4400" u="sng" dirty="0">
                <a:latin typeface="Arial Narrow" panose="020B0606020202030204" pitchFamily="34" charset="0"/>
                <a:cs typeface="Aldhabi" panose="020B0604020202020204" pitchFamily="2" charset="-78"/>
              </a:rPr>
              <a:t>Matthew 6:1-4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043D4B6-B7BA-428F-849B-229CC3FC7333}"/>
              </a:ext>
            </a:extLst>
          </p:cNvPr>
          <p:cNvSpPr txBox="1"/>
          <p:nvPr/>
        </p:nvSpPr>
        <p:spPr>
          <a:xfrm>
            <a:off x="1494186" y="1730512"/>
            <a:ext cx="10257577" cy="44165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3600" b="1" u="sng" dirty="0">
                <a:solidFill>
                  <a:prstClr val="black"/>
                </a:solidFill>
              </a:rPr>
              <a:t>DON’T BLOW THE TRUMPET (Matthew 6:1,2)</a:t>
            </a:r>
            <a:endParaRPr lang="en-US" sz="3600" b="1" dirty="0">
              <a:solidFill>
                <a:prstClr val="black"/>
              </a:solidFill>
            </a:endParaRPr>
          </a:p>
          <a:p>
            <a:pPr lvl="1"/>
            <a:r>
              <a:rPr lang="en-US" sz="3500" dirty="0"/>
              <a:t>“Alms” from a word meaning “merciful”</a:t>
            </a:r>
          </a:p>
          <a:p>
            <a:pPr lvl="1"/>
            <a:r>
              <a:rPr lang="en-US" sz="3500" dirty="0"/>
              <a:t>Practice of the Pharisees – Matthew 23:5-7,14</a:t>
            </a:r>
          </a:p>
          <a:p>
            <a:pPr lvl="1"/>
            <a:r>
              <a:rPr lang="en-US" sz="3500" dirty="0"/>
              <a:t>Our Giving is for the good it does, and not to serve our own purposes</a:t>
            </a:r>
          </a:p>
          <a:p>
            <a:pPr lvl="1"/>
            <a:r>
              <a:rPr lang="en-US" sz="3500" dirty="0"/>
              <a:t>Matthew 5:16 “see your good works and glorify your Father in heaven</a:t>
            </a:r>
          </a:p>
          <a:p>
            <a:pPr lvl="1"/>
            <a:r>
              <a:rPr lang="en-US" sz="3500" dirty="0"/>
              <a:t>Don’t let it be out of a selfish spirit!</a:t>
            </a:r>
          </a:p>
        </p:txBody>
      </p:sp>
    </p:spTree>
    <p:extLst>
      <p:ext uri="{BB962C8B-B14F-4D97-AF65-F5344CB8AC3E}">
        <p14:creationId xmlns:p14="http://schemas.microsoft.com/office/powerpoint/2010/main" val="21735898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58969E6-725A-4485-A6DE-EDD83833F6AC}"/>
              </a:ext>
            </a:extLst>
          </p:cNvPr>
          <p:cNvSpPr/>
          <p:nvPr/>
        </p:nvSpPr>
        <p:spPr>
          <a:xfrm>
            <a:off x="1267484" y="389093"/>
            <a:ext cx="1608133" cy="118750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Sermon </a:t>
            </a:r>
          </a:p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on</a:t>
            </a:r>
          </a:p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the Mount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9F6173B-D23B-4184-A9CC-114C31693D92}"/>
              </a:ext>
            </a:extLst>
          </p:cNvPr>
          <p:cNvSpPr txBox="1"/>
          <p:nvPr/>
        </p:nvSpPr>
        <p:spPr>
          <a:xfrm>
            <a:off x="3852064" y="807157"/>
            <a:ext cx="6745111" cy="769441"/>
          </a:xfrm>
          <a:prstGeom prst="rect">
            <a:avLst/>
          </a:prstGeom>
          <a:noFill/>
          <a:effectLst>
            <a:outerShdw blurRad="50800" dist="127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4400" u="sng" dirty="0">
                <a:latin typeface="Arial Narrow" panose="020B0606020202030204" pitchFamily="34" charset="0"/>
                <a:cs typeface="Aldhabi" panose="020B0604020202020204" pitchFamily="2" charset="-78"/>
              </a:rPr>
              <a:t>Matthew 6:1-4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043D4B6-B7BA-428F-849B-229CC3FC7333}"/>
              </a:ext>
            </a:extLst>
          </p:cNvPr>
          <p:cNvSpPr txBox="1"/>
          <p:nvPr/>
        </p:nvSpPr>
        <p:spPr>
          <a:xfrm>
            <a:off x="1267484" y="1703352"/>
            <a:ext cx="10257577" cy="45797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90000"/>
              </a:lnSpc>
            </a:pPr>
            <a:r>
              <a:rPr lang="en-US" sz="3600" b="1" u="sng" dirty="0">
                <a:solidFill>
                  <a:prstClr val="black"/>
                </a:solidFill>
              </a:rPr>
              <a:t>GIVE IN SECRET (Matthew 6:3,4</a:t>
            </a:r>
            <a:r>
              <a:rPr lang="en-US" sz="3600" b="1" i="1" u="sng" dirty="0">
                <a:solidFill>
                  <a:prstClr val="black"/>
                </a:solidFill>
              </a:rPr>
              <a:t>a</a:t>
            </a:r>
            <a:r>
              <a:rPr lang="en-US" sz="3600" b="1" u="sng" dirty="0">
                <a:solidFill>
                  <a:prstClr val="black"/>
                </a:solidFill>
              </a:rPr>
              <a:t>)</a:t>
            </a:r>
            <a:endParaRPr lang="en-US" sz="3600" b="1" dirty="0">
              <a:solidFill>
                <a:prstClr val="black"/>
              </a:solidFill>
            </a:endParaRPr>
          </a:p>
          <a:p>
            <a:pPr lvl="1">
              <a:lnSpc>
                <a:spcPct val="90000"/>
              </a:lnSpc>
            </a:pPr>
            <a:r>
              <a:rPr lang="en-US" sz="3600" dirty="0"/>
              <a:t>Secret and noiseless giving</a:t>
            </a:r>
          </a:p>
          <a:p>
            <a:pPr lvl="1">
              <a:lnSpc>
                <a:spcPct val="90000"/>
              </a:lnSpc>
            </a:pPr>
            <a:r>
              <a:rPr lang="en-US" sz="3600" dirty="0"/>
              <a:t>Not advocating total secrecy – Mark 12:43-44</a:t>
            </a:r>
          </a:p>
          <a:p>
            <a:pPr lvl="1">
              <a:lnSpc>
                <a:spcPct val="90000"/>
              </a:lnSpc>
            </a:pPr>
            <a:r>
              <a:rPr lang="en-US" sz="3600" dirty="0"/>
              <a:t>“cast into the treasury” = Public</a:t>
            </a:r>
          </a:p>
          <a:p>
            <a:pPr lvl="1">
              <a:lnSpc>
                <a:spcPct val="90000"/>
              </a:lnSpc>
            </a:pPr>
            <a:r>
              <a:rPr lang="en-US" sz="3600" dirty="0"/>
              <a:t>Paul “boasts” of the liberality of the Macedonians- 2 Corinthians 8:1-5</a:t>
            </a:r>
          </a:p>
          <a:p>
            <a:pPr lvl="1">
              <a:lnSpc>
                <a:spcPct val="90000"/>
              </a:lnSpc>
            </a:pPr>
            <a:r>
              <a:rPr lang="en-US" sz="3600" dirty="0"/>
              <a:t>Don’t allow yourself to give from impure motives</a:t>
            </a:r>
          </a:p>
          <a:p>
            <a:pPr lvl="1">
              <a:lnSpc>
                <a:spcPct val="90000"/>
              </a:lnSpc>
            </a:pPr>
            <a:r>
              <a:rPr lang="en-US" sz="3600" dirty="0"/>
              <a:t>Ananias &amp; Sapphira – Acts 5  GAVE – LIED –Seemed to want to be observed as benevolent as others!</a:t>
            </a:r>
          </a:p>
        </p:txBody>
      </p:sp>
    </p:spTree>
    <p:extLst>
      <p:ext uri="{BB962C8B-B14F-4D97-AF65-F5344CB8AC3E}">
        <p14:creationId xmlns:p14="http://schemas.microsoft.com/office/powerpoint/2010/main" val="164447425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58969E6-725A-4485-A6DE-EDD83833F6AC}"/>
              </a:ext>
            </a:extLst>
          </p:cNvPr>
          <p:cNvSpPr/>
          <p:nvPr/>
        </p:nvSpPr>
        <p:spPr>
          <a:xfrm>
            <a:off x="1267484" y="389093"/>
            <a:ext cx="1608133" cy="118750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Sermon </a:t>
            </a:r>
          </a:p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on</a:t>
            </a:r>
          </a:p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the Mount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9F6173B-D23B-4184-A9CC-114C31693D92}"/>
              </a:ext>
            </a:extLst>
          </p:cNvPr>
          <p:cNvSpPr txBox="1"/>
          <p:nvPr/>
        </p:nvSpPr>
        <p:spPr>
          <a:xfrm>
            <a:off x="3879225" y="807157"/>
            <a:ext cx="6745111" cy="769441"/>
          </a:xfrm>
          <a:prstGeom prst="rect">
            <a:avLst/>
          </a:prstGeom>
          <a:noFill/>
          <a:effectLst>
            <a:outerShdw blurRad="50800" dist="127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4400" u="sng" dirty="0">
                <a:latin typeface="Arial Narrow" panose="020B0606020202030204" pitchFamily="34" charset="0"/>
                <a:cs typeface="Aldhabi" panose="020B0604020202020204" pitchFamily="2" charset="-78"/>
              </a:rPr>
              <a:t>Matthew 6:1-4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043D4B6-B7BA-428F-849B-229CC3FC7333}"/>
              </a:ext>
            </a:extLst>
          </p:cNvPr>
          <p:cNvSpPr txBox="1"/>
          <p:nvPr/>
        </p:nvSpPr>
        <p:spPr>
          <a:xfrm>
            <a:off x="1403651" y="1703352"/>
            <a:ext cx="10257577" cy="41614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</a:pPr>
            <a:r>
              <a:rPr lang="en-US" sz="3600" b="1" u="sng" dirty="0">
                <a:solidFill>
                  <a:prstClr val="black"/>
                </a:solidFill>
              </a:rPr>
              <a:t>WE MUST CONCERN OURSELVES ONLY WITH THE OPPORTUNITY TO HELP – NOT WITH THE SITUATION AS IT MAY BE VIEWED BY OTHERS OR YOURSELF</a:t>
            </a:r>
            <a:endParaRPr lang="en-US" sz="3600" b="1" dirty="0">
              <a:solidFill>
                <a:prstClr val="black"/>
              </a:solidFill>
            </a:endParaRPr>
          </a:p>
          <a:p>
            <a:pPr lvl="0">
              <a:lnSpc>
                <a:spcPct val="150000"/>
              </a:lnSpc>
            </a:pPr>
            <a:r>
              <a:rPr lang="en-US" sz="3600" b="1" u="sng" dirty="0">
                <a:solidFill>
                  <a:prstClr val="black"/>
                </a:solidFill>
              </a:rPr>
              <a:t>REWARD IS SURE – Matthew 6:1,4 “reward you”</a:t>
            </a:r>
          </a:p>
          <a:p>
            <a:pPr lvl="0">
              <a:lnSpc>
                <a:spcPct val="150000"/>
              </a:lnSpc>
            </a:pPr>
            <a:r>
              <a:rPr lang="en-US" sz="3600" b="1" u="sng" dirty="0">
                <a:solidFill>
                  <a:prstClr val="black"/>
                </a:solidFill>
              </a:rPr>
              <a:t>Matthew 25:34-40 “Come you blessed of My Father”</a:t>
            </a:r>
            <a:endParaRPr lang="en-US" sz="3600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918086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3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3859</TotalTime>
  <Words>388</Words>
  <Application>Microsoft Office PowerPoint</Application>
  <PresentationFormat>Widescreen</PresentationFormat>
  <Paragraphs>59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8</vt:i4>
      </vt:variant>
    </vt:vector>
  </HeadingPairs>
  <TitlesOfParts>
    <vt:vector size="16" baseType="lpstr">
      <vt:lpstr>Arial</vt:lpstr>
      <vt:lpstr>AR BERKLEY</vt:lpstr>
      <vt:lpstr>Calibri Light</vt:lpstr>
      <vt:lpstr>Arial Narrow</vt:lpstr>
      <vt:lpstr>Calibri</vt:lpstr>
      <vt:lpstr>1_Office Theme</vt:lpstr>
      <vt:lpstr>2_Office Theme</vt:lpstr>
      <vt:lpstr>3_Office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Donnie V. Rader</dc:creator>
  <cp:lastModifiedBy>Gailen Evans</cp:lastModifiedBy>
  <cp:revision>138</cp:revision>
  <dcterms:created xsi:type="dcterms:W3CDTF">2017-09-29T03:02:24Z</dcterms:created>
  <dcterms:modified xsi:type="dcterms:W3CDTF">2022-11-11T03:30:56Z</dcterms:modified>
</cp:coreProperties>
</file>